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52"/>
  </p:notesMasterIdLst>
  <p:sldIdLst>
    <p:sldId id="297" r:id="rId2"/>
    <p:sldId id="302" r:id="rId3"/>
    <p:sldId id="292" r:id="rId4"/>
    <p:sldId id="293" r:id="rId5"/>
    <p:sldId id="294" r:id="rId6"/>
    <p:sldId id="257" r:id="rId7"/>
    <p:sldId id="301" r:id="rId8"/>
    <p:sldId id="258" r:id="rId9"/>
    <p:sldId id="298" r:id="rId10"/>
    <p:sldId id="307" r:id="rId11"/>
    <p:sldId id="261" r:id="rId12"/>
    <p:sldId id="262" r:id="rId13"/>
    <p:sldId id="259" r:id="rId14"/>
    <p:sldId id="263" r:id="rId15"/>
    <p:sldId id="264" r:id="rId16"/>
    <p:sldId id="288" r:id="rId17"/>
    <p:sldId id="287" r:id="rId18"/>
    <p:sldId id="289" r:id="rId19"/>
    <p:sldId id="308" r:id="rId20"/>
    <p:sldId id="285" r:id="rId21"/>
    <p:sldId id="312" r:id="rId22"/>
    <p:sldId id="265" r:id="rId23"/>
    <p:sldId id="266" r:id="rId24"/>
    <p:sldId id="267" r:id="rId25"/>
    <p:sldId id="309" r:id="rId26"/>
    <p:sldId id="268" r:id="rId27"/>
    <p:sldId id="306" r:id="rId28"/>
    <p:sldId id="275" r:id="rId29"/>
    <p:sldId id="276" r:id="rId30"/>
    <p:sldId id="277" r:id="rId31"/>
    <p:sldId id="310" r:id="rId32"/>
    <p:sldId id="269" r:id="rId33"/>
    <p:sldId id="270" r:id="rId34"/>
    <p:sldId id="303" r:id="rId35"/>
    <p:sldId id="304" r:id="rId36"/>
    <p:sldId id="271" r:id="rId37"/>
    <p:sldId id="272" r:id="rId38"/>
    <p:sldId id="273" r:id="rId39"/>
    <p:sldId id="305" r:id="rId40"/>
    <p:sldId id="290" r:id="rId41"/>
    <p:sldId id="278" r:id="rId42"/>
    <p:sldId id="279" r:id="rId43"/>
    <p:sldId id="295" r:id="rId44"/>
    <p:sldId id="282" r:id="rId45"/>
    <p:sldId id="283" r:id="rId46"/>
    <p:sldId id="311" r:id="rId47"/>
    <p:sldId id="284" r:id="rId48"/>
    <p:sldId id="291" r:id="rId49"/>
    <p:sldId id="300" r:id="rId50"/>
    <p:sldId id="299" r:id="rId51"/>
  </p:sldIdLst>
  <p:sldSz cx="9144000" cy="5143500" type="screen16x9"/>
  <p:notesSz cx="6858000" cy="9144000"/>
  <p:embeddedFontLst>
    <p:embeddedFont>
      <p:font typeface="Century Gothic" panose="020B0502020202020204" pitchFamily="34" charset="0"/>
      <p:regular r:id="rId53"/>
      <p:bold r:id="rId54"/>
      <p:italic r:id="rId55"/>
      <p:boldItalic r:id="rId56"/>
    </p:embeddedFont>
    <p:embeddedFont>
      <p:font typeface="Oswald" panose="00000500000000000000" pitchFamily="2" charset="0"/>
      <p:regular r:id="rId57"/>
      <p:bold r:id="rId58"/>
    </p:embeddedFont>
    <p:embeddedFont>
      <p:font typeface="Wingdings 3" panose="05040102010807070707" pitchFamily="18" charset="2"/>
      <p:regular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0"/>
    <p:restoredTop sz="94661"/>
  </p:normalViewPr>
  <p:slideViewPr>
    <p:cSldViewPr snapToGrid="0">
      <p:cViewPr>
        <p:scale>
          <a:sx n="100" d="100"/>
          <a:sy n="100" d="100"/>
        </p:scale>
        <p:origin x="1512" y="79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Glue/Sand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C05F8A63-5000-42D3-98CE-BE5A81901BF2}" srcId="{FEC97702-E16B-4F5C-AD69-D5EA2BF4AC8A}" destId="{60749DB6-F5DC-444B-90DA-579403826503}" srcOrd="0" destOrd="0" parTransId="{FC571C25-98F5-4748-A78D-B7751B631D94}" sibTransId="{C9D6A479-280B-4AD6-989E-AEEE535216B9}"/>
    <dgm:cxn modelId="{96940E48-2A05-744A-812A-A8951E1EECC1}" type="presOf" srcId="{B2E4F67D-F787-43D6-8BCA-D4AD15E0284E}" destId="{778E796F-DAD1-8F43-9162-9B9F651A4CC4}" srcOrd="0" destOrd="0" presId="urn:microsoft.com/office/officeart/2016/7/layout/VerticalHollowActionList"/>
    <dgm:cxn modelId="{59DFA871-70A0-CA41-B5A0-862F21ACDDF2}" type="presOf" srcId="{962DF030-705C-49B6-9F35-F0D14017AD96}" destId="{124F5DD2-FB63-294E-86E7-1C2A5A9BB30F}"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dirty="0"/>
            <a:t>Cyberinet units will be available for purchase at a future date.</a:t>
          </a:r>
          <a:endParaRPr lang="en-US" dirty="0"/>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All materials are open-source.</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dirty="0"/>
            <a:t>A person can build their own unit using the online resources</a:t>
          </a: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Glue/Sand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Cyberinet units will be available for purchase at a future date.</a:t>
          </a:r>
          <a:endParaRPr lang="en-US" sz="1700" kern="1200" dirty="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All materials are open-source.</a:t>
          </a:r>
          <a:endParaRPr lang="en-US" sz="17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person can build their own unit using the online resources</a:t>
          </a:r>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Big original hand made circuit board. Green is original printed version of the hand made circuit. Buttons are purple.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650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a quick reminder about these components going onto the main PCB</a:t>
            </a:r>
            <a:endParaRPr dirty="0"/>
          </a:p>
        </p:txBody>
      </p:sp>
    </p:spTree>
    <p:extLst>
      <p:ext uri="{BB962C8B-B14F-4D97-AF65-F5344CB8AC3E}">
        <p14:creationId xmlns:p14="http://schemas.microsoft.com/office/powerpoint/2010/main" val="1885627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function collects and transmits data. Gyro has scaling for gravity and earth rotation. LED turns on to indicate transmitting</a:t>
            </a:r>
          </a:p>
        </p:txBody>
      </p:sp>
    </p:spTree>
    <p:extLst>
      <p:ext uri="{BB962C8B-B14F-4D97-AF65-F5344CB8AC3E}">
        <p14:creationId xmlns:p14="http://schemas.microsoft.com/office/powerpoint/2010/main" val="2347867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Adds label to vale and transmits them as a pair. Can be read by anything that can receive serial data.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Implement the </a:t>
            </a:r>
            <a:r>
              <a:rPr lang="en-US" dirty="0" err="1"/>
              <a:t>CNET.receive</a:t>
            </a:r>
            <a:r>
              <a:rPr lang="en-US" dirty="0"/>
              <a:t> object to utilize Cyberinet in any max patch.</a:t>
            </a:r>
          </a:p>
        </p:txBody>
      </p:sp>
    </p:spTree>
    <p:extLst>
      <p:ext uri="{BB962C8B-B14F-4D97-AF65-F5344CB8AC3E}">
        <p14:creationId xmlns:p14="http://schemas.microsoft.com/office/powerpoint/2010/main" val="961451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Begin with the idea of improving the capabilities of instrument</a:t>
            </a:r>
          </a:p>
          <a:p>
            <a:r>
              <a:rPr lang="en-US" dirty="0"/>
              <a:t>Seeking new and altered timbres</a:t>
            </a:r>
          </a:p>
          <a:p>
            <a:r>
              <a:rPr lang="en-US" dirty="0"/>
              <a:t>Futurists seek to create and explore new sounds in music</a:t>
            </a:r>
          </a:p>
          <a:p>
            <a:r>
              <a:rPr lang="en-US" dirty="0"/>
              <a:t>Electrical alteration</a:t>
            </a:r>
          </a:p>
          <a:p>
            <a:r>
              <a:rPr lang="en-US" dirty="0"/>
              <a:t>Many new augmented instruments focus on this idea of improving an instruments’ features and timbres. Many of these include modern technology.</a:t>
            </a:r>
          </a:p>
        </p:txBody>
      </p:sp>
    </p:spTree>
    <p:extLst>
      <p:ext uri="{BB962C8B-B14F-4D97-AF65-F5344CB8AC3E}">
        <p14:creationId xmlns:p14="http://schemas.microsoft.com/office/powerpoint/2010/main" val="308167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Cyberinet = Cybernetic + Clarinet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71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Explains statement from previous slide. This slide is more about technical bonuses.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practical/artistic</a:t>
            </a:r>
            <a:endParaRPr dirty="0"/>
          </a:p>
        </p:txBody>
      </p:sp>
    </p:spTree>
    <p:extLst>
      <p:ext uri="{BB962C8B-B14F-4D97-AF65-F5344CB8AC3E}">
        <p14:creationId xmlns:p14="http://schemas.microsoft.com/office/powerpoint/2010/main" val="109055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this slide short. Spend more time on the images slide.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Layout" Target="../diagrams/layout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Data" Target="../diagrams/data1.xml"/><Relationship Id="rId2" Type="http://schemas.openxmlformats.org/officeDocument/2006/relationships/notesSlide" Target="../notesSlides/notesSlide15.xml"/><Relationship Id="rId16" Type="http://schemas.microsoft.com/office/2007/relationships/diagramDrawing" Target="../diagrams/drawing1.xml"/><Relationship Id="rId1" Type="http://schemas.openxmlformats.org/officeDocument/2006/relationships/slideLayout" Target="../slideLayouts/slideLayout19.xml"/><Relationship Id="rId6" Type="http://schemas.openxmlformats.org/officeDocument/2006/relationships/image" Target="../media/image4.png"/><Relationship Id="rId11" Type="http://schemas.openxmlformats.org/officeDocument/2006/relationships/image" Target="../media/image28.jpg"/><Relationship Id="rId5" Type="http://schemas.openxmlformats.org/officeDocument/2006/relationships/image" Target="../media/image3.png"/><Relationship Id="rId15" Type="http://schemas.openxmlformats.org/officeDocument/2006/relationships/diagramColors" Target="../diagrams/colors1.xml"/><Relationship Id="rId10" Type="http://schemas.openxmlformats.org/officeDocument/2006/relationships/image" Target="../media/image27.JPG"/><Relationship Id="rId4" Type="http://schemas.openxmlformats.org/officeDocument/2006/relationships/image" Target="../media/image2.png"/><Relationship Id="rId9" Type="http://schemas.openxmlformats.org/officeDocument/2006/relationships/image" Target="../media/image26.jpg"/><Relationship Id="rId1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2400" b="0" i="0" kern="1200" dirty="0">
                <a:solidFill>
                  <a:schemeClr val="tx2"/>
                </a:solidFill>
                <a:latin typeface="+mj-lt"/>
                <a:ea typeface="+mj-ea"/>
                <a:cs typeface="+mj-cs"/>
              </a:rPr>
              <a:t>The main event will begin soon.</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Please take your seat.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Access the event program and music scores with this </a:t>
            </a: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QR code =&gt;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endParaRPr lang="en-US" sz="24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391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44" name="Picture 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5" name="Oval 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 name="Picture 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7" name="Picture 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8" name="Rectangle 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 name="Picture 4" descr="Colour-coded on electronic circuit board">
            <a:extLst>
              <a:ext uri="{FF2B5EF4-FFF2-40B4-BE49-F238E27FC236}">
                <a16:creationId xmlns:a16="http://schemas.microsoft.com/office/drawing/2014/main" id="{54725A33-01E9-D36D-46EF-5D6D677A19BA}"/>
              </a:ext>
            </a:extLst>
          </p:cNvPr>
          <p:cNvPicPr>
            <a:picLocks noChangeAspect="1"/>
          </p:cNvPicPr>
          <p:nvPr/>
        </p:nvPicPr>
        <p:blipFill rotWithShape="1">
          <a:blip r:embed="rId7">
            <a:duotone>
              <a:prstClr val="black"/>
              <a:schemeClr val="accent5">
                <a:tint val="45000"/>
                <a:satMod val="400000"/>
              </a:schemeClr>
            </a:duotone>
            <a:alphaModFix amt="25000"/>
          </a:blip>
          <a:srcRect l="4931" t="22813" r="4160"/>
          <a:stretch/>
        </p:blipFill>
        <p:spPr>
          <a:xfrm>
            <a:off x="20" y="10"/>
            <a:ext cx="9143980" cy="5143490"/>
          </a:xfrm>
          <a:prstGeom prst="rect">
            <a:avLst/>
          </a:prstGeom>
        </p:spPr>
      </p:pic>
      <p:sp>
        <p:nvSpPr>
          <p:cNvPr id="2" name="Title 1">
            <a:extLst>
              <a:ext uri="{FF2B5EF4-FFF2-40B4-BE49-F238E27FC236}">
                <a16:creationId xmlns:a16="http://schemas.microsoft.com/office/drawing/2014/main" id="{CDE8E8E7-1A8E-3142-3062-F59D0428715F}"/>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Creating the Cyberinet</a:t>
            </a:r>
          </a:p>
        </p:txBody>
      </p:sp>
      <p:sp>
        <p:nvSpPr>
          <p:cNvPr id="49" name="Rectangle 3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FC9E68F-0A62-56EE-AB17-45B11633C6D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9</a:t>
            </a:fld>
            <a:endParaRPr lang="en-US" sz="2800"/>
          </a:p>
        </p:txBody>
      </p:sp>
    </p:spTree>
    <p:extLst>
      <p:ext uri="{BB962C8B-B14F-4D97-AF65-F5344CB8AC3E}">
        <p14:creationId xmlns:p14="http://schemas.microsoft.com/office/powerpoint/2010/main" val="169498147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10</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chemeClr val="bg2"/>
                </a:solidFill>
                <a:latin typeface="+mj-lt"/>
                <a:ea typeface="+mj-ea"/>
                <a:cs typeface="+mj-cs"/>
              </a:rPr>
              <a:t>OEM Components</a:t>
            </a: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r>
              <a:rPr lang="en-US" sz="1200" b="0" i="0" kern="1200" dirty="0">
                <a:solidFill>
                  <a:schemeClr val="bg2"/>
                </a:solidFill>
                <a:latin typeface="+mj-lt"/>
                <a:ea typeface="+mj-ea"/>
                <a:cs typeface="+mj-cs"/>
              </a:rPr>
              <a:t>OEM Components are standardized to be compatible with each other. </a:t>
            </a:r>
            <a:endParaRPr lang="en-US" sz="2900" b="0" i="0" kern="1200" dirty="0">
              <a:solidFill>
                <a:schemeClr val="bg2"/>
              </a:solidFill>
              <a:latin typeface="+mj-lt"/>
              <a:ea typeface="+mj-ea"/>
              <a:cs typeface="+mj-cs"/>
            </a:endParaRP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fontScale="92500"/>
          </a:bodyPr>
          <a:lstStyle/>
          <a:p>
            <a:pPr marL="0" lvl="0" indent="0" defTabSz="457200">
              <a:lnSpc>
                <a:spcPct val="90000"/>
              </a:lnSpc>
              <a:spcBef>
                <a:spcPts val="1000"/>
              </a:spcBef>
              <a:buSzPct val="80000"/>
              <a:buFont typeface="Wingdings 3" charset="2"/>
              <a:buChar char=""/>
            </a:pPr>
            <a:r>
              <a:rPr lang="en-US" sz="1050" dirty="0"/>
              <a:t>The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Type C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a:p>
            <a:pPr marL="457200" lvl="0" indent="-342900" defTabSz="457200">
              <a:lnSpc>
                <a:spcPct val="90000"/>
              </a:lnSpc>
              <a:spcBef>
                <a:spcPts val="1000"/>
              </a:spcBef>
              <a:buSzPct val="80000"/>
              <a:buFont typeface="Wingdings 3" charset="2"/>
              <a:buChar char=""/>
            </a:pPr>
            <a:endParaRPr lang="en-US" sz="1050" dirty="0"/>
          </a:p>
          <a:p>
            <a:pPr marL="114300" indent="0" defTabSz="457200">
              <a:lnSpc>
                <a:spcPct val="90000"/>
              </a:lnSpc>
              <a:spcBef>
                <a:spcPts val="1000"/>
              </a:spcBef>
              <a:buSzPct val="80000"/>
              <a:buNone/>
            </a:pPr>
            <a:r>
              <a:rPr lang="en-US" sz="800" dirty="0"/>
              <a:t>Also, the Cyberinet has 2 programmable LEDs, which are not OEM.</a:t>
            </a:r>
          </a:p>
          <a:p>
            <a:pPr marL="114300" lvl="0" indent="0" defTabSz="457200">
              <a:lnSpc>
                <a:spcPct val="90000"/>
              </a:lnSpc>
              <a:spcBef>
                <a:spcPts val="1000"/>
              </a:spcBef>
              <a:buSzPct val="80000"/>
              <a:buNone/>
            </a:pPr>
            <a:endParaRPr lang="en-US" sz="1050" dirty="0"/>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699" y="4440190"/>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11</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765741" y="2735611"/>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36233" y="0"/>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6705" y="2856659"/>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
        <p:nvSpPr>
          <p:cNvPr id="2" name="TextBox 1">
            <a:extLst>
              <a:ext uri="{FF2B5EF4-FFF2-40B4-BE49-F238E27FC236}">
                <a16:creationId xmlns:a16="http://schemas.microsoft.com/office/drawing/2014/main" id="{8D5FBC12-2D81-E2AD-9F4A-56967ABB0708}"/>
              </a:ext>
            </a:extLst>
          </p:cNvPr>
          <p:cNvSpPr txBox="1"/>
          <p:nvPr/>
        </p:nvSpPr>
        <p:spPr>
          <a:xfrm>
            <a:off x="112320" y="2260593"/>
            <a:ext cx="2716680" cy="276999"/>
          </a:xfrm>
          <a:prstGeom prst="rect">
            <a:avLst/>
          </a:prstGeom>
          <a:noFill/>
        </p:spPr>
        <p:txBody>
          <a:bodyPr wrap="square" rtlCol="0">
            <a:spAutoFit/>
          </a:bodyPr>
          <a:lstStyle/>
          <a:p>
            <a:r>
              <a:rPr lang="en-US" sz="1200" dirty="0"/>
              <a:t>MPU 6050 (Gyro + Accelerometer)</a:t>
            </a:r>
          </a:p>
        </p:txBody>
      </p:sp>
      <p:sp>
        <p:nvSpPr>
          <p:cNvPr id="5" name="TextBox 4">
            <a:extLst>
              <a:ext uri="{FF2B5EF4-FFF2-40B4-BE49-F238E27FC236}">
                <a16:creationId xmlns:a16="http://schemas.microsoft.com/office/drawing/2014/main" id="{7883D855-FD22-A2EA-DCD7-08B9C48EF69F}"/>
              </a:ext>
            </a:extLst>
          </p:cNvPr>
          <p:cNvSpPr txBox="1"/>
          <p:nvPr/>
        </p:nvSpPr>
        <p:spPr>
          <a:xfrm>
            <a:off x="38647" y="3201831"/>
            <a:ext cx="1286762" cy="276999"/>
          </a:xfrm>
          <a:prstGeom prst="rect">
            <a:avLst/>
          </a:prstGeom>
          <a:noFill/>
        </p:spPr>
        <p:txBody>
          <a:bodyPr wrap="square" rtlCol="0">
            <a:spAutoFit/>
          </a:bodyPr>
          <a:lstStyle/>
          <a:p>
            <a:r>
              <a:rPr lang="en-US" sz="1200" dirty="0"/>
              <a:t>Pushbuttons</a:t>
            </a:r>
          </a:p>
        </p:txBody>
      </p:sp>
      <p:sp>
        <p:nvSpPr>
          <p:cNvPr id="6" name="TextBox 5">
            <a:extLst>
              <a:ext uri="{FF2B5EF4-FFF2-40B4-BE49-F238E27FC236}">
                <a16:creationId xmlns:a16="http://schemas.microsoft.com/office/drawing/2014/main" id="{48B9E5A7-6AE2-DA04-D3D0-DA501A050FFB}"/>
              </a:ext>
            </a:extLst>
          </p:cNvPr>
          <p:cNvSpPr txBox="1"/>
          <p:nvPr/>
        </p:nvSpPr>
        <p:spPr>
          <a:xfrm>
            <a:off x="3040380" y="1983866"/>
            <a:ext cx="1592580" cy="276999"/>
          </a:xfrm>
          <a:prstGeom prst="rect">
            <a:avLst/>
          </a:prstGeom>
          <a:noFill/>
        </p:spPr>
        <p:txBody>
          <a:bodyPr wrap="square" rtlCol="0">
            <a:spAutoFit/>
          </a:bodyPr>
          <a:lstStyle/>
          <a:p>
            <a:r>
              <a:rPr lang="en-US" sz="1200" dirty="0"/>
              <a:t>0602 Size SMD LEDs</a:t>
            </a:r>
          </a:p>
        </p:txBody>
      </p:sp>
      <p:sp>
        <p:nvSpPr>
          <p:cNvPr id="7" name="TextBox 6">
            <a:extLst>
              <a:ext uri="{FF2B5EF4-FFF2-40B4-BE49-F238E27FC236}">
                <a16:creationId xmlns:a16="http://schemas.microsoft.com/office/drawing/2014/main" id="{88349188-3944-9335-5B54-8290F693CD23}"/>
              </a:ext>
            </a:extLst>
          </p:cNvPr>
          <p:cNvSpPr txBox="1"/>
          <p:nvPr/>
        </p:nvSpPr>
        <p:spPr>
          <a:xfrm>
            <a:off x="3226187" y="2735611"/>
            <a:ext cx="2629072" cy="276999"/>
          </a:xfrm>
          <a:prstGeom prst="rect">
            <a:avLst/>
          </a:prstGeom>
          <a:noFill/>
        </p:spPr>
        <p:txBody>
          <a:bodyPr wrap="square" rtlCol="0">
            <a:spAutoFit/>
          </a:bodyPr>
          <a:lstStyle/>
          <a:p>
            <a:r>
              <a:rPr lang="en-US" sz="1200" dirty="0"/>
              <a:t>TP-4056 (Power Distribution)</a:t>
            </a:r>
          </a:p>
        </p:txBody>
      </p:sp>
      <p:sp>
        <p:nvSpPr>
          <p:cNvPr id="8" name="TextBox 7">
            <a:extLst>
              <a:ext uri="{FF2B5EF4-FFF2-40B4-BE49-F238E27FC236}">
                <a16:creationId xmlns:a16="http://schemas.microsoft.com/office/drawing/2014/main" id="{E24713E1-14E2-72B8-8AF3-9E40883EF649}"/>
              </a:ext>
            </a:extLst>
          </p:cNvPr>
          <p:cNvSpPr txBox="1"/>
          <p:nvPr/>
        </p:nvSpPr>
        <p:spPr>
          <a:xfrm>
            <a:off x="4655382" y="2269389"/>
            <a:ext cx="2399753" cy="276999"/>
          </a:xfrm>
          <a:prstGeom prst="rect">
            <a:avLst/>
          </a:prstGeom>
          <a:noFill/>
        </p:spPr>
        <p:txBody>
          <a:bodyPr wrap="square" rtlCol="0">
            <a:spAutoFit/>
          </a:bodyPr>
          <a:lstStyle/>
          <a:p>
            <a:r>
              <a:rPr lang="en-US" sz="1200" dirty="0"/>
              <a:t>ESP-32 Microcontroller</a:t>
            </a:r>
          </a:p>
        </p:txBody>
      </p:sp>
      <p:sp>
        <p:nvSpPr>
          <p:cNvPr id="9" name="TextBox 8">
            <a:extLst>
              <a:ext uri="{FF2B5EF4-FFF2-40B4-BE49-F238E27FC236}">
                <a16:creationId xmlns:a16="http://schemas.microsoft.com/office/drawing/2014/main" id="{700E7877-8D8D-7268-270C-B64166157610}"/>
              </a:ext>
            </a:extLst>
          </p:cNvPr>
          <p:cNvSpPr txBox="1"/>
          <p:nvPr/>
        </p:nvSpPr>
        <p:spPr>
          <a:xfrm>
            <a:off x="6494291" y="2502500"/>
            <a:ext cx="2786195" cy="276999"/>
          </a:xfrm>
          <a:prstGeom prst="rect">
            <a:avLst/>
          </a:prstGeom>
          <a:noFill/>
        </p:spPr>
        <p:txBody>
          <a:bodyPr wrap="square" rtlCol="0">
            <a:spAutoFit/>
          </a:bodyPr>
          <a:lstStyle/>
          <a:p>
            <a:r>
              <a:rPr lang="en-US" sz="1200" dirty="0"/>
              <a:t>SDP-31 Differential Pressure Sensor</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12</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171976" y="2177777"/>
            <a:ext cx="2808018" cy="1350623"/>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171976" y="698329"/>
            <a:ext cx="2816260" cy="1350623"/>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311700" y="3528400"/>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2320339" y="226631"/>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455643" y="3765064"/>
            <a:ext cx="1871795" cy="1154373"/>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7330049" y="3453870"/>
            <a:ext cx="997389" cy="369332"/>
          </a:xfrm>
          <a:prstGeom prst="rect">
            <a:avLst/>
          </a:prstGeom>
          <a:noFill/>
        </p:spPr>
        <p:txBody>
          <a:bodyPr wrap="none" rtlCol="0">
            <a:spAutoFit/>
          </a:bodyPr>
          <a:lstStyle/>
          <a:p>
            <a:r>
              <a:rPr lang="en-US" dirty="0"/>
              <a:t>Buttons</a:t>
            </a:r>
          </a:p>
        </p:txBody>
      </p:sp>
      <p:pic>
        <p:nvPicPr>
          <p:cNvPr id="8" name="Picture 7">
            <a:extLst>
              <a:ext uri="{FF2B5EF4-FFF2-40B4-BE49-F238E27FC236}">
                <a16:creationId xmlns:a16="http://schemas.microsoft.com/office/drawing/2014/main" id="{505DAFFD-A2BB-5F9A-7F29-054306BC71F0}"/>
              </a:ext>
            </a:extLst>
          </p:cNvPr>
          <p:cNvPicPr>
            <a:picLocks noChangeAspect="1"/>
          </p:cNvPicPr>
          <p:nvPr/>
        </p:nvPicPr>
        <p:blipFill rotWithShape="1">
          <a:blip r:embed="rId6"/>
          <a:srcRect l="15032" t="6791" r="16340"/>
          <a:stretch/>
        </p:blipFill>
        <p:spPr>
          <a:xfrm rot="5400000">
            <a:off x="3575633" y="301453"/>
            <a:ext cx="3158776" cy="3217641"/>
          </a:xfrm>
          <a:prstGeom prst="rect">
            <a:avLst/>
          </a:prstGeom>
        </p:spPr>
      </p:pic>
      <p:sp>
        <p:nvSpPr>
          <p:cNvPr id="13" name="TextBox 12">
            <a:extLst>
              <a:ext uri="{FF2B5EF4-FFF2-40B4-BE49-F238E27FC236}">
                <a16:creationId xmlns:a16="http://schemas.microsoft.com/office/drawing/2014/main" id="{F322FA8B-047E-670D-2700-EE1F49C9624D}"/>
              </a:ext>
            </a:extLst>
          </p:cNvPr>
          <p:cNvSpPr txBox="1"/>
          <p:nvPr/>
        </p:nvSpPr>
        <p:spPr>
          <a:xfrm>
            <a:off x="6695652" y="1587107"/>
            <a:ext cx="2673346" cy="646331"/>
          </a:xfrm>
          <a:prstGeom prst="rect">
            <a:avLst/>
          </a:prstGeom>
          <a:noFill/>
        </p:spPr>
        <p:txBody>
          <a:bodyPr wrap="square" rtlCol="0">
            <a:spAutoFit/>
          </a:bodyPr>
          <a:lstStyle/>
          <a:p>
            <a:r>
              <a:rPr lang="en-US" dirty="0"/>
              <a:t>Original Prototype Socket Board</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13</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14</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15</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16</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a:p>
            <a:pPr lvl="1" defTabSz="457200">
              <a:spcBef>
                <a:spcPts val="1000"/>
              </a:spcBef>
              <a:buSzPct val="80000"/>
              <a:buFont typeface="Wingdings 3" charset="2"/>
              <a:buChar char=""/>
            </a:pPr>
            <a:r>
              <a:rPr lang="en-US" dirty="0"/>
              <a:t>Allows performer to multi-track and harmonize with themselves.</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17</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8"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9"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1"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2"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3"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A desk with technical drawings, pencil and tools">
            <a:extLst>
              <a:ext uri="{FF2B5EF4-FFF2-40B4-BE49-F238E27FC236}">
                <a16:creationId xmlns:a16="http://schemas.microsoft.com/office/drawing/2014/main" id="{97859721-E576-882F-969C-08F1D1A3EE90}"/>
              </a:ext>
            </a:extLst>
          </p:cNvPr>
          <p:cNvPicPr>
            <a:picLocks noChangeAspect="1"/>
          </p:cNvPicPr>
          <p:nvPr/>
        </p:nvPicPr>
        <p:blipFill rotWithShape="1">
          <a:blip r:embed="rId6">
            <a:alphaModFix amt="40000"/>
          </a:blip>
          <a:srcRect t="5282" b="10449"/>
          <a:stretch/>
        </p:blipFill>
        <p:spPr>
          <a:xfrm>
            <a:off x="20" y="10"/>
            <a:ext cx="9143980" cy="5143490"/>
          </a:xfrm>
          <a:prstGeom prst="rect">
            <a:avLst/>
          </a:prstGeom>
        </p:spPr>
      </p:pic>
      <p:sp>
        <p:nvSpPr>
          <p:cNvPr id="2" name="Title 1">
            <a:extLst>
              <a:ext uri="{FF2B5EF4-FFF2-40B4-BE49-F238E27FC236}">
                <a16:creationId xmlns:a16="http://schemas.microsoft.com/office/drawing/2014/main" id="{BA4268A6-0525-8436-09AC-5DFFAF88FBAB}"/>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dirty="0">
                <a:solidFill>
                  <a:schemeClr val="tx1"/>
                </a:solidFill>
              </a:rPr>
              <a:t>Assembling the Units</a:t>
            </a:r>
          </a:p>
        </p:txBody>
      </p:sp>
      <p:sp>
        <p:nvSpPr>
          <p:cNvPr id="3" name="Slide Number Placeholder 2">
            <a:extLst>
              <a:ext uri="{FF2B5EF4-FFF2-40B4-BE49-F238E27FC236}">
                <a16:creationId xmlns:a16="http://schemas.microsoft.com/office/drawing/2014/main" id="{73A912ED-5C25-F18D-BC33-CE1776C8E23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chemeClr val="tx1"/>
                </a:solidFill>
              </a:rPr>
              <a:pPr lvl="0" indent="0" defTabSz="914400">
                <a:lnSpc>
                  <a:spcPct val="90000"/>
                </a:lnSpc>
                <a:spcBef>
                  <a:spcPts val="0"/>
                </a:spcBef>
                <a:spcAft>
                  <a:spcPts val="600"/>
                </a:spcAft>
                <a:buNone/>
              </a:pPr>
              <a:t>18</a:t>
            </a:fld>
            <a:endParaRPr lang="en-US" sz="2800" dirty="0">
              <a:solidFill>
                <a:schemeClr val="tx1"/>
              </a:solidFill>
            </a:endParaRPr>
          </a:p>
        </p:txBody>
      </p:sp>
    </p:spTree>
    <p:extLst>
      <p:ext uri="{BB962C8B-B14F-4D97-AF65-F5344CB8AC3E}">
        <p14:creationId xmlns:p14="http://schemas.microsoft.com/office/powerpoint/2010/main" val="9136951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494298" cy="1256982"/>
          </a:xfrm>
        </p:spPr>
        <p:txBody>
          <a:bodyPr vert="horz" lIns="91440" tIns="45720" rIns="91440" bIns="45720" rtlCol="0" anchor="t">
            <a:normAutofit/>
          </a:bodyPr>
          <a:lstStyle/>
          <a:p>
            <a:pPr defTabSz="457200">
              <a:lnSpc>
                <a:spcPct val="90000"/>
              </a:lnSpc>
              <a:spcBef>
                <a:spcPct val="0"/>
              </a:spcBef>
            </a:pPr>
            <a:r>
              <a:rPr lang="en-US" sz="3300"/>
              <a:t>Assembling the Unit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p:nvPr/>
        </p:nvPicPr>
        <p:blipFill rotWithShape="1">
          <a:blip r:embed="rId8"/>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9"/>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19</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10"/>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1"/>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2152137502"/>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20</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extLst>
      <p:ext uri="{BB962C8B-B14F-4D97-AF65-F5344CB8AC3E}">
        <p14:creationId xmlns:p14="http://schemas.microsoft.com/office/powerpoint/2010/main" val="560663406"/>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21</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6268123" y="1533159"/>
            <a:ext cx="2965077" cy="2534771"/>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316173" y="433718"/>
            <a:ext cx="3120820" cy="2869034"/>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483876" y="1369442"/>
            <a:ext cx="2349026" cy="1761769"/>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381500" y="3231856"/>
            <a:ext cx="2015389" cy="16122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22</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pic>
        <p:nvPicPr>
          <p:cNvPr id="2" name="Picture 1" descr="A black video game controller">
            <a:extLst>
              <a:ext uri="{FF2B5EF4-FFF2-40B4-BE49-F238E27FC236}">
                <a16:creationId xmlns:a16="http://schemas.microsoft.com/office/drawing/2014/main" id="{6DC8B24B-9FE0-845A-1820-3895DD8D8678}"/>
              </a:ext>
            </a:extLst>
          </p:cNvPr>
          <p:cNvPicPr>
            <a:picLocks noChangeAspect="1"/>
          </p:cNvPicPr>
          <p:nvPr/>
        </p:nvPicPr>
        <p:blipFill rotWithShape="1">
          <a:blip r:embed="rId8"/>
          <a:srcRect l="13700" t="12596" r="25625" b="13031"/>
          <a:stretch/>
        </p:blipFill>
        <p:spPr>
          <a:xfrm rot="5400000">
            <a:off x="73348" y="981948"/>
            <a:ext cx="3120820" cy="28690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23</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The Cyberinet’s .ino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a:t>MPU6050: Measures performer movement in 6 axis. </a:t>
            </a:r>
          </a:p>
          <a:p>
            <a:pPr marL="457200" lvl="0" indent="-342900" defTabSz="457200">
              <a:lnSpc>
                <a:spcPct val="90000"/>
              </a:lnSpc>
              <a:spcBef>
                <a:spcPts val="1000"/>
              </a:spcBef>
              <a:buSzPct val="80000"/>
              <a:buFont typeface="Wingdings 3" charset="2"/>
              <a:buChar char=""/>
            </a:pPr>
            <a:r>
              <a:rPr lang="en-US" sz="1200"/>
              <a:t>Buttons: triggerable by the performer</a:t>
            </a:r>
          </a:p>
          <a:p>
            <a:pPr marL="0" lvl="0" indent="0" defTabSz="457200">
              <a:lnSpc>
                <a:spcPct val="90000"/>
              </a:lnSpc>
              <a:spcBef>
                <a:spcPts val="1000"/>
              </a:spcBef>
              <a:buSzPct val="80000"/>
              <a:buFont typeface="Wingdings 3" charset="2"/>
              <a:buChar char=""/>
            </a:pPr>
            <a:endParaRPr lang="en-US" sz="12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9954B-101F-9834-D2F5-BBD252C15775}"/>
              </a:ext>
            </a:extLst>
          </p:cNvPr>
          <p:cNvSpPr>
            <a:spLocks noGrp="1"/>
          </p:cNvSpPr>
          <p:nvPr>
            <p:ph type="body" idx="1"/>
          </p:nvPr>
        </p:nvSpPr>
        <p:spPr>
          <a:xfrm>
            <a:off x="169086" y="4477791"/>
            <a:ext cx="5998800" cy="605100"/>
          </a:xfrm>
        </p:spPr>
        <p:txBody>
          <a:bodyPr>
            <a:normAutofit fontScale="77500" lnSpcReduction="20000"/>
          </a:bodyPr>
          <a:lstStyle/>
          <a:p>
            <a:endParaRPr lang="en-US" dirty="0"/>
          </a:p>
          <a:p>
            <a:r>
              <a:rPr lang="en-US" dirty="0"/>
              <a:t>Data Collection Code</a:t>
            </a:r>
          </a:p>
        </p:txBody>
      </p:sp>
      <p:sp>
        <p:nvSpPr>
          <p:cNvPr id="3" name="Slide Number Placeholder 2">
            <a:extLst>
              <a:ext uri="{FF2B5EF4-FFF2-40B4-BE49-F238E27FC236}">
                <a16:creationId xmlns:a16="http://schemas.microsoft.com/office/drawing/2014/main" id="{F2DDF065-A048-D11C-9712-DCE7B5F95448}"/>
              </a:ext>
            </a:extLst>
          </p:cNvPr>
          <p:cNvSpPr>
            <a:spLocks noGrp="1"/>
          </p:cNvSpPr>
          <p:nvPr>
            <p:ph type="sldNum" idx="12"/>
          </p:nvPr>
        </p:nvSpPr>
        <p:spPr>
          <a:xfrm>
            <a:off x="7636362" y="445185"/>
            <a:ext cx="734432" cy="393600"/>
          </a:xfrm>
        </p:spPr>
        <p:txBody>
          <a:bodyPr>
            <a:noAutofit/>
          </a:bodyPr>
          <a:lstStyle/>
          <a:p>
            <a:pPr marL="0" lvl="0" indent="0" algn="r" rtl="0">
              <a:spcBef>
                <a:spcPts val="0"/>
              </a:spcBef>
              <a:spcAft>
                <a:spcPts val="0"/>
              </a:spcAft>
              <a:buNone/>
            </a:pPr>
            <a:fld id="{00000000-1234-1234-1234-123412341234}" type="slidenum">
              <a:rPr lang="en" sz="2800" smtClean="0"/>
              <a:t>24</a:t>
            </a:fld>
            <a:endParaRPr lang="en" sz="2800" dirty="0"/>
          </a:p>
        </p:txBody>
      </p:sp>
      <p:pic>
        <p:nvPicPr>
          <p:cNvPr id="5" name="Picture 4" descr="Code running on the Cyberinet">
            <a:extLst>
              <a:ext uri="{FF2B5EF4-FFF2-40B4-BE49-F238E27FC236}">
                <a16:creationId xmlns:a16="http://schemas.microsoft.com/office/drawing/2014/main" id="{E785EEDA-442F-C68B-BA00-F6F6EC4F27E0}"/>
              </a:ext>
            </a:extLst>
          </p:cNvPr>
          <p:cNvPicPr>
            <a:picLocks noChangeAspect="1"/>
          </p:cNvPicPr>
          <p:nvPr/>
        </p:nvPicPr>
        <p:blipFill>
          <a:blip r:embed="rId3"/>
          <a:stretch>
            <a:fillRect/>
          </a:stretch>
        </p:blipFill>
        <p:spPr>
          <a:xfrm>
            <a:off x="356632" y="48619"/>
            <a:ext cx="3425115" cy="4456145"/>
          </a:xfrm>
          <a:prstGeom prst="rect">
            <a:avLst/>
          </a:prstGeom>
        </p:spPr>
      </p:pic>
      <p:pic>
        <p:nvPicPr>
          <p:cNvPr id="7" name="Picture 6" descr="Table">
            <a:extLst>
              <a:ext uri="{FF2B5EF4-FFF2-40B4-BE49-F238E27FC236}">
                <a16:creationId xmlns:a16="http://schemas.microsoft.com/office/drawing/2014/main" id="{DED49A38-9ECE-48CB-672F-0C40004B09A0}"/>
              </a:ext>
            </a:extLst>
          </p:cNvPr>
          <p:cNvPicPr>
            <a:picLocks noChangeAspect="1"/>
          </p:cNvPicPr>
          <p:nvPr/>
        </p:nvPicPr>
        <p:blipFill>
          <a:blip r:embed="rId4"/>
          <a:stretch>
            <a:fillRect/>
          </a:stretch>
        </p:blipFill>
        <p:spPr>
          <a:xfrm>
            <a:off x="3902703" y="940290"/>
            <a:ext cx="5072211" cy="3895385"/>
          </a:xfrm>
          <a:prstGeom prst="rect">
            <a:avLst/>
          </a:prstGeom>
        </p:spPr>
      </p:pic>
    </p:spTree>
    <p:extLst>
      <p:ext uri="{BB962C8B-B14F-4D97-AF65-F5344CB8AC3E}">
        <p14:creationId xmlns:p14="http://schemas.microsoft.com/office/powerpoint/2010/main" val="98484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25</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6CA3154-2445-74C4-9A06-24986F13C803}"/>
              </a:ext>
            </a:extLst>
          </p:cNvPr>
          <p:cNvSpPr>
            <a:spLocks noGrp="1"/>
          </p:cNvSpPr>
          <p:nvPr>
            <p:ph type="sldNum" sz="quarter" idx="12"/>
          </p:nvPr>
        </p:nvSpPr>
        <p:spPr>
          <a:xfrm>
            <a:off x="7764405" y="221796"/>
            <a:ext cx="628649" cy="575766"/>
          </a:xfrm>
        </p:spPr>
        <p:txBody>
          <a:bodyPr>
            <a:normAutofit/>
          </a:bodyPr>
          <a:lstStyle/>
          <a:p>
            <a:pPr marL="0" lvl="0" indent="0" rtl="0">
              <a:spcBef>
                <a:spcPts val="0"/>
              </a:spcBef>
              <a:spcAft>
                <a:spcPts val="600"/>
              </a:spcAft>
              <a:buNone/>
            </a:pPr>
            <a:fld id="{00000000-1234-1234-1234-123412341234}" type="slidenum">
              <a:rPr lang="en" sz="2800">
                <a:solidFill>
                  <a:srgbClr val="FFFFFF"/>
                </a:solidFill>
              </a:rPr>
              <a:pPr marL="0" lvl="0" indent="0" rtl="0">
                <a:spcBef>
                  <a:spcPts val="0"/>
                </a:spcBef>
                <a:spcAft>
                  <a:spcPts val="600"/>
                </a:spcAft>
                <a:buNone/>
              </a:pPr>
              <a:t>26</a:t>
            </a:fld>
            <a:endParaRPr lang="en" sz="2800" dirty="0">
              <a:solidFill>
                <a:srgbClr val="FFFFFF"/>
              </a:solidFill>
            </a:endParaRPr>
          </a:p>
        </p:txBody>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BC83B8F-4D10-31E2-14EF-338FAAC499AD}"/>
              </a:ext>
            </a:extLst>
          </p:cNvPr>
          <p:cNvSpPr>
            <a:spLocks noGrp="1"/>
          </p:cNvSpPr>
          <p:nvPr>
            <p:ph type="title"/>
          </p:nvPr>
        </p:nvSpPr>
        <p:spPr>
          <a:xfrm>
            <a:off x="827484" y="339538"/>
            <a:ext cx="6710641" cy="1050398"/>
          </a:xfrm>
        </p:spPr>
        <p:txBody>
          <a:bodyPr anchor="ctr">
            <a:normAutofit/>
          </a:bodyPr>
          <a:lstStyle/>
          <a:p>
            <a:r>
              <a:rPr lang="en-US" dirty="0">
                <a:solidFill>
                  <a:srgbClr val="FFFFFF"/>
                </a:solidFill>
              </a:rPr>
              <a:t>Performer Opinions</a:t>
            </a:r>
          </a:p>
        </p:txBody>
      </p:sp>
      <p:sp>
        <p:nvSpPr>
          <p:cNvPr id="4" name="Footer Placeholder 3">
            <a:extLst>
              <a:ext uri="{FF2B5EF4-FFF2-40B4-BE49-F238E27FC236}">
                <a16:creationId xmlns:a16="http://schemas.microsoft.com/office/drawing/2014/main" id="{C17CBB7E-AA79-81AE-3E92-1F27BBED8D5F}"/>
              </a:ext>
            </a:extLst>
          </p:cNvPr>
          <p:cNvSpPr>
            <a:spLocks noGrp="1"/>
          </p:cNvSpPr>
          <p:nvPr>
            <p:ph type="ftr" sz="quarter" idx="11"/>
          </p:nvPr>
        </p:nvSpPr>
        <p:spPr>
          <a:xfrm>
            <a:off x="477686" y="4766310"/>
            <a:ext cx="2894846" cy="228600"/>
          </a:xfrm>
        </p:spPr>
        <p:txBody>
          <a:bodyPr>
            <a:normAutofit/>
          </a:bodyPr>
          <a:lstStyle/>
          <a:p>
            <a:r>
              <a:rPr lang="en-US" dirty="0">
                <a:solidFill>
                  <a:schemeClr val="tx1">
                    <a:alpha val="60000"/>
                  </a:schemeClr>
                </a:solidFill>
              </a:rPr>
              <a:t>Thanks Adam!</a:t>
            </a:r>
          </a:p>
        </p:txBody>
      </p:sp>
      <p:sp>
        <p:nvSpPr>
          <p:cNvPr id="3" name="Content Placeholder 2">
            <a:extLst>
              <a:ext uri="{FF2B5EF4-FFF2-40B4-BE49-F238E27FC236}">
                <a16:creationId xmlns:a16="http://schemas.microsoft.com/office/drawing/2014/main" id="{D5C90483-6FD3-BCE7-E86E-D6AF5FEA09F6}"/>
              </a:ext>
            </a:extLst>
          </p:cNvPr>
          <p:cNvSpPr>
            <a:spLocks noGrp="1"/>
          </p:cNvSpPr>
          <p:nvPr>
            <p:ph idx="1"/>
          </p:nvPr>
        </p:nvSpPr>
        <p:spPr>
          <a:xfrm>
            <a:off x="827484" y="2072640"/>
            <a:ext cx="6709905" cy="2613659"/>
          </a:xfrm>
        </p:spPr>
        <p:txBody>
          <a:bodyPr>
            <a:normAutofit/>
          </a:bodyPr>
          <a:lstStyle/>
          <a:p>
            <a:r>
              <a:rPr lang="en-US" dirty="0"/>
              <a:t>We will take a few seconds to ask Adam about his thoughts with using the device.</a:t>
            </a:r>
          </a:p>
          <a:p>
            <a:r>
              <a:rPr lang="en-US" dirty="0"/>
              <a:t>He hasn’t been told about this.</a:t>
            </a:r>
          </a:p>
          <a:p>
            <a:r>
              <a:rPr lang="en-US" dirty="0"/>
              <a:t>What are your honest opinions on the usability, flexibility, and anything else you would like to mention?</a:t>
            </a:r>
          </a:p>
        </p:txBody>
      </p:sp>
    </p:spTree>
    <p:extLst>
      <p:ext uri="{BB962C8B-B14F-4D97-AF65-F5344CB8AC3E}">
        <p14:creationId xmlns:p14="http://schemas.microsoft.com/office/powerpoint/2010/main" val="1736901816"/>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27</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28</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dirty="0"/>
              <a:t>Utilizes gyroscope and airflow sensors.</a:t>
            </a:r>
          </a:p>
          <a:p>
            <a:pPr marL="0" lvl="0" indent="0" defTabSz="457200">
              <a:lnSpc>
                <a:spcPct val="90000"/>
              </a:lnSpc>
              <a:spcBef>
                <a:spcPts val="1000"/>
              </a:spcBef>
              <a:buSzPct val="80000"/>
              <a:buFont typeface="Wingdings 3" charset="2"/>
              <a:buChar char=""/>
            </a:pPr>
            <a:r>
              <a:rPr lang="en-US" sz="1400" dirty="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dirty="0"/>
              <a:t>Computer synthesis has 2 main textures:</a:t>
            </a:r>
          </a:p>
          <a:p>
            <a:pPr marL="457200" lvl="0" indent="-342900" defTabSz="457200">
              <a:lnSpc>
                <a:spcPct val="90000"/>
              </a:lnSpc>
              <a:spcBef>
                <a:spcPts val="1000"/>
              </a:spcBef>
              <a:buSzPct val="80000"/>
              <a:buFont typeface="Wingdings 3" charset="2"/>
              <a:buChar char=""/>
            </a:pPr>
            <a:r>
              <a:rPr lang="en-US" sz="1400" dirty="0"/>
              <a:t>Filtered pink noise to provide backing texture</a:t>
            </a:r>
          </a:p>
          <a:p>
            <a:pPr marL="457200" lvl="0" indent="-342900" defTabSz="457200">
              <a:lnSpc>
                <a:spcPct val="90000"/>
              </a:lnSpc>
              <a:spcBef>
                <a:spcPts val="1000"/>
              </a:spcBef>
              <a:buSzPct val="80000"/>
              <a:buFont typeface="Wingdings 3" charset="2"/>
              <a:buChar char=""/>
            </a:pPr>
            <a:r>
              <a:rPr lang="en-US" sz="1400" dirty="0"/>
              <a:t>Modified FM synthesis to provide accompaniment to the soloist</a:t>
            </a:r>
          </a:p>
          <a:p>
            <a:pPr marL="0" lvl="0" indent="0" defTabSz="457200">
              <a:lnSpc>
                <a:spcPct val="90000"/>
              </a:lnSpc>
              <a:spcBef>
                <a:spcPts val="1000"/>
              </a:spcBef>
              <a:buSzPct val="80000"/>
              <a:buFont typeface="Wingdings 3" charset="2"/>
              <a:buChar char=""/>
            </a:pPr>
            <a:r>
              <a:rPr lang="en-US" sz="1400" dirty="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dirty="0"/>
              <a:t>Wide tempo variety helps encourage a non-identical performances.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2</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665666" cy="393600"/>
          </a:xfrm>
        </p:spPr>
        <p:txBody>
          <a:bodyPr>
            <a:noAutofit/>
          </a:bodyPr>
          <a:lstStyle/>
          <a:p>
            <a:pPr marL="0" lvl="0" indent="0" algn="r" rtl="0">
              <a:spcBef>
                <a:spcPts val="0"/>
              </a:spcBef>
              <a:spcAft>
                <a:spcPts val="0"/>
              </a:spcAft>
              <a:buNone/>
            </a:pPr>
            <a:fld id="{00000000-1234-1234-1234-123412341234}" type="slidenum">
              <a:rPr lang="en" sz="2800" smtClean="0"/>
              <a:t>29</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3771" cy="354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puter">
            <a:extLst>
              <a:ext uri="{FF2B5EF4-FFF2-40B4-BE49-F238E27FC236}">
                <a16:creationId xmlns:a16="http://schemas.microsoft.com/office/drawing/2014/main" id="{C3F5BD99-43C7-2D7E-A135-27CE042142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29636" y="80793"/>
            <a:ext cx="3145970" cy="3145970"/>
          </a:xfrm>
          <a:prstGeom prst="rect">
            <a:avLst/>
          </a:prstGeom>
          <a:effectLst/>
        </p:spPr>
      </p:pic>
      <p:sp>
        <p:nvSpPr>
          <p:cNvPr id="47" name="Rectangle 46">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8F1249C9-B37C-0B74-7E63-BCEA0959F1D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30</a:t>
            </a:fld>
            <a:endParaRPr lang="en-US" sz="2800">
              <a:solidFill>
                <a:srgbClr val="FFFFFF"/>
              </a:solidFill>
            </a:endParaRPr>
          </a:p>
        </p:txBody>
      </p:sp>
      <p:sp>
        <p:nvSpPr>
          <p:cNvPr id="49" name="Freeform: Shape 48">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2684405"/>
            <a:ext cx="9143771" cy="2459095"/>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54F3CAD8-AAD1-3CFC-F1B1-FEA8097D75E8}"/>
              </a:ext>
            </a:extLst>
          </p:cNvPr>
          <p:cNvSpPr>
            <a:spLocks noGrp="1"/>
          </p:cNvSpPr>
          <p:nvPr>
            <p:ph type="title"/>
          </p:nvPr>
        </p:nvSpPr>
        <p:spPr>
          <a:xfrm>
            <a:off x="477687" y="3278886"/>
            <a:ext cx="6862012" cy="1012893"/>
          </a:xfrm>
        </p:spPr>
        <p:txBody>
          <a:bodyPr vert="horz" lIns="91440" tIns="45720" rIns="91440" bIns="45720" rtlCol="0" anchor="b">
            <a:normAutofit/>
          </a:bodyPr>
          <a:lstStyle/>
          <a:p>
            <a:pPr algn="l" defTabSz="457200">
              <a:spcBef>
                <a:spcPct val="0"/>
              </a:spcBef>
            </a:pPr>
            <a:r>
              <a:rPr lang="en-US" sz="4500" b="0" i="0" kern="1200">
                <a:solidFill>
                  <a:srgbClr val="EBEBEB"/>
                </a:solidFill>
                <a:latin typeface="+mj-lt"/>
                <a:ea typeface="+mj-ea"/>
                <a:cs typeface="+mj-cs"/>
              </a:rPr>
              <a:t>Computer Processing</a:t>
            </a:r>
          </a:p>
        </p:txBody>
      </p:sp>
      <p:sp>
        <p:nvSpPr>
          <p:cNvPr id="51"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5" y="2460008"/>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390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31</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4346628" y="2690118"/>
            <a:ext cx="2063509" cy="130090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6768791" y="2711990"/>
            <a:ext cx="2063509" cy="1279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77" name="Picture 17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9" name="Picture 17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1" name="Oval 18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3" name="Picture 18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5" name="Picture 18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87" name="Rectangle 18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6" name="Google Shape;146;p27"/>
          <p:cNvSpPr txBox="1">
            <a:spLocks noGrp="1"/>
          </p:cNvSpPr>
          <p:nvPr>
            <p:ph type="title"/>
          </p:nvPr>
        </p:nvSpPr>
        <p:spPr>
          <a:xfrm>
            <a:off x="486697" y="471949"/>
            <a:ext cx="2492184"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Max Patches Continued</a:t>
            </a:r>
          </a:p>
        </p:txBody>
      </p:sp>
      <p:pic>
        <p:nvPicPr>
          <p:cNvPr id="4" name="Picture 3" descr="Graphical user interface, application&#10;&#10;Description automatically generated">
            <a:extLst>
              <a:ext uri="{FF2B5EF4-FFF2-40B4-BE49-F238E27FC236}">
                <a16:creationId xmlns:a16="http://schemas.microsoft.com/office/drawing/2014/main" id="{ECC9DDFF-3A26-DAB4-D205-7A13DEBAE39D}"/>
              </a:ext>
            </a:extLst>
          </p:cNvPr>
          <p:cNvPicPr>
            <a:picLocks noChangeAspect="1"/>
          </p:cNvPicPr>
          <p:nvPr/>
        </p:nvPicPr>
        <p:blipFill rotWithShape="1">
          <a:blip r:embed="rId8"/>
          <a:srcRect r="1" b="8763"/>
          <a:stretch/>
        </p:blipFill>
        <p:spPr>
          <a:xfrm>
            <a:off x="3464658" y="457200"/>
            <a:ext cx="5193567" cy="4229098"/>
          </a:xfrm>
          <a:prstGeom prst="rect">
            <a:avLst/>
          </a:prstGeom>
          <a:effectLst>
            <a:outerShdw blurRad="50800" dist="38100" dir="5400000" algn="t" rotWithShape="0">
              <a:prstClr val="black">
                <a:alpha val="43000"/>
              </a:prstClr>
            </a:outerShdw>
          </a:effectLst>
        </p:spPr>
      </p:pic>
      <p:sp>
        <p:nvSpPr>
          <p:cNvPr id="189" name="Rectangle 188">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32</a:t>
            </a:fld>
            <a:endParaRPr lang="en-US" sz="2800"/>
          </a:p>
        </p:txBody>
      </p:sp>
      <p:sp>
        <p:nvSpPr>
          <p:cNvPr id="147" name="Google Shape;147;p27"/>
          <p:cNvSpPr txBox="1">
            <a:spLocks noGrp="1"/>
          </p:cNvSpPr>
          <p:nvPr>
            <p:ph type="body" idx="1"/>
          </p:nvPr>
        </p:nvSpPr>
        <p:spPr>
          <a:xfrm>
            <a:off x="485775" y="1828800"/>
            <a:ext cx="2493106" cy="2857499"/>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CNET.receive</a:t>
            </a:r>
            <a:r>
              <a:rPr lang="en-US" dirty="0"/>
              <a:t> receives all the data from the Cyberinet, sorts and scales it for use, then outputs the numbers to unique object outlets.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err="1"/>
              <a:t>CNET.receive</a:t>
            </a:r>
            <a:r>
              <a:rPr lang="en-US" dirty="0"/>
              <a:t> </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33</a:t>
            </a:fld>
            <a:endParaRPr lang="en" sz="2800" dirty="0"/>
          </a:p>
        </p:txBody>
      </p:sp>
      <p:pic>
        <p:nvPicPr>
          <p:cNvPr id="7" name="Picture 6" descr="A screenshot of a computer&#10;&#10;Description automatically generated with low confidence">
            <a:extLst>
              <a:ext uri="{FF2B5EF4-FFF2-40B4-BE49-F238E27FC236}">
                <a16:creationId xmlns:a16="http://schemas.microsoft.com/office/drawing/2014/main" id="{AAE7F521-2095-5E02-8525-F0AB8BFD8ACF}"/>
              </a:ext>
            </a:extLst>
          </p:cNvPr>
          <p:cNvPicPr>
            <a:picLocks noChangeAspect="1"/>
          </p:cNvPicPr>
          <p:nvPr/>
        </p:nvPicPr>
        <p:blipFill>
          <a:blip r:embed="rId3"/>
          <a:stretch>
            <a:fillRect/>
          </a:stretch>
        </p:blipFill>
        <p:spPr>
          <a:xfrm>
            <a:off x="2651631" y="0"/>
            <a:ext cx="3840737" cy="5143500"/>
          </a:xfrm>
          <a:prstGeom prst="rect">
            <a:avLst/>
          </a:prstGeom>
        </p:spPr>
      </p:pic>
    </p:spTree>
    <p:extLst>
      <p:ext uri="{BB962C8B-B14F-4D97-AF65-F5344CB8AC3E}">
        <p14:creationId xmlns:p14="http://schemas.microsoft.com/office/powerpoint/2010/main" val="27301386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756C8CA-4E06-A028-8533-1F5A79FB3945}"/>
              </a:ext>
            </a:extLst>
          </p:cNvPr>
          <p:cNvPicPr>
            <a:picLocks noChangeAspect="1"/>
          </p:cNvPicPr>
          <p:nvPr/>
        </p:nvPicPr>
        <p:blipFill>
          <a:blip r:embed="rId2"/>
          <a:stretch>
            <a:fillRect/>
          </a:stretch>
        </p:blipFill>
        <p:spPr>
          <a:xfrm>
            <a:off x="755009" y="825994"/>
            <a:ext cx="7662582" cy="3811498"/>
          </a:xfrm>
          <a:prstGeom prst="rect">
            <a:avLst/>
          </a:prstGeom>
        </p:spPr>
      </p:pic>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a:xfrm>
            <a:off x="296460" y="4533125"/>
            <a:ext cx="5998800" cy="605100"/>
          </a:xfrm>
        </p:spPr>
        <p:txBody>
          <a:bodyPr/>
          <a:lstStyle/>
          <a:p>
            <a:r>
              <a:rPr lang="en-US" dirty="0" err="1"/>
              <a:t>CNET.recieve</a:t>
            </a:r>
            <a:r>
              <a:rPr lang="en-US" dirty="0"/>
              <a:t> patch inner workings</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34</a:t>
            </a:fld>
            <a:endParaRPr lang="en" sz="2800" dirty="0"/>
          </a:p>
        </p:txBody>
      </p:sp>
    </p:spTree>
    <p:extLst>
      <p:ext uri="{BB962C8B-B14F-4D97-AF65-F5344CB8AC3E}">
        <p14:creationId xmlns:p14="http://schemas.microsoft.com/office/powerpoint/2010/main" val="59399575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35</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t>Data from the Cyberinet can be read by any Serial Monitor.</a:t>
            </a:r>
          </a:p>
          <a:p>
            <a:pPr marL="0" lvl="0" indent="0" defTabSz="457200">
              <a:lnSpc>
                <a:spcPct val="90000"/>
              </a:lnSpc>
              <a:spcBef>
                <a:spcPts val="1000"/>
              </a:spcBef>
              <a:buSzPct val="80000"/>
              <a:buFont typeface="Wingdings 3" charset="2"/>
              <a:buChar char=""/>
            </a:pPr>
            <a:r>
              <a:rPr lang="en-US" sz="1200" dirty="0"/>
              <a:t>Data is formatted for Max by default.</a:t>
            </a:r>
          </a:p>
          <a:p>
            <a:pPr marL="0" lvl="0" indent="0" defTabSz="457200">
              <a:lnSpc>
                <a:spcPct val="90000"/>
              </a:lnSpc>
              <a:spcBef>
                <a:spcPts val="1000"/>
              </a:spcBef>
              <a:buSzPct val="80000"/>
              <a:buFont typeface="Wingdings 3" charset="2"/>
              <a:buChar char=""/>
            </a:pPr>
            <a:r>
              <a:rPr lang="en-US" sz="1200" dirty="0"/>
              <a:t>Programs like Max can then convert the messages to different formats and transmit them to other devices and software as needed. </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pic>
        <p:nvPicPr>
          <p:cNvPr id="165" name="Picture 16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7" name="Picture 16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9" name="Oval 16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1" name="Picture 17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3" name="Picture 17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5" name="Rectangle 17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7" name="Rectangle 176">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8" name="Google Shape;158;p29"/>
          <p:cNvSpPr txBox="1">
            <a:spLocks noGrp="1"/>
          </p:cNvSpPr>
          <p:nvPr>
            <p:ph type="title"/>
          </p:nvPr>
        </p:nvSpPr>
        <p:spPr>
          <a:xfrm>
            <a:off x="3654009" y="1085850"/>
            <a:ext cx="4688700"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Online Resources</a:t>
            </a:r>
          </a:p>
        </p:txBody>
      </p:sp>
      <p:sp>
        <p:nvSpPr>
          <p:cNvPr id="179"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1" name="Freeform: Shape 180">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61473" cy="51435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Rectangle 18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36</a:t>
            </a:fld>
            <a:endParaRPr lang="en-US" sz="2800">
              <a:solidFill>
                <a:srgbClr val="FFFFFF"/>
              </a:solidFill>
            </a:endParaRPr>
          </a:p>
        </p:txBody>
      </p:sp>
      <p:pic>
        <p:nvPicPr>
          <p:cNvPr id="162" name="Graphic 161" descr="Internet">
            <a:extLst>
              <a:ext uri="{FF2B5EF4-FFF2-40B4-BE49-F238E27FC236}">
                <a16:creationId xmlns:a16="http://schemas.microsoft.com/office/drawing/2014/main" id="{6196DA6D-E847-E6DB-4CE7-7CFF7C26CC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430"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37</a:t>
            </a:fld>
            <a:endParaRPr lang="en" sz="2800" dirty="0"/>
          </a:p>
        </p:txBody>
      </p:sp>
      <p:pic>
        <p:nvPicPr>
          <p:cNvPr id="2" name="Picture 1" descr="A screenshot of a computer">
            <a:extLst>
              <a:ext uri="{FF2B5EF4-FFF2-40B4-BE49-F238E27FC236}">
                <a16:creationId xmlns:a16="http://schemas.microsoft.com/office/drawing/2014/main" id="{36C94325-2DDC-F4BD-BA79-C4FBC51E9C62}"/>
              </a:ext>
            </a:extLst>
          </p:cNvPr>
          <p:cNvPicPr>
            <a:picLocks noChangeAspect="1"/>
          </p:cNvPicPr>
          <p:nvPr/>
        </p:nvPicPr>
        <p:blipFill>
          <a:blip r:embed="rId4"/>
          <a:stretch>
            <a:fillRect/>
          </a:stretch>
        </p:blipFill>
        <p:spPr>
          <a:xfrm>
            <a:off x="4188840" y="2689412"/>
            <a:ext cx="4955160" cy="24540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38</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775193534"/>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93859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or electronic.</a:t>
            </a:r>
          </a:p>
          <a:p>
            <a:r>
              <a:rPr lang="en-US" dirty="0"/>
              <a:t>Many modern augmentations include electronic components and sensors.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3</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39</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40</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fontScale="92500" lnSpcReduction="20000"/>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r>
              <a:rPr lang="en-US" dirty="0"/>
              <a:t>Sounds range from relaxing to extremely chaotic.</a:t>
            </a:r>
          </a:p>
          <a:p>
            <a:pPr marL="285750" indent="-285750" defTabSz="457200">
              <a:spcBef>
                <a:spcPts val="1000"/>
              </a:spcBef>
              <a:buSzPct val="80000"/>
              <a:buFont typeface="Wingdings 3" charset="2"/>
              <a:buChar char=""/>
            </a:pPr>
            <a:r>
              <a:rPr lang="en-US" dirty="0"/>
              <a:t>Text by Matthew A. Bardin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688272" y="428738"/>
            <a:ext cx="646753" cy="393600"/>
          </a:xfrm>
        </p:spPr>
        <p:txBody>
          <a:bodyPr>
            <a:noAutofit/>
          </a:bodyPr>
          <a:lstStyle/>
          <a:p>
            <a:pPr marL="0" lvl="0" indent="0" algn="r" rtl="0">
              <a:spcBef>
                <a:spcPts val="0"/>
              </a:spcBef>
              <a:spcAft>
                <a:spcPts val="0"/>
              </a:spcAft>
              <a:buNone/>
            </a:pPr>
            <a:fld id="{00000000-1234-1234-1234-123412341234}" type="slidenum">
              <a:rPr lang="en" sz="2800" smtClean="0"/>
              <a:t>41</a:t>
            </a:fld>
            <a:endParaRPr lang="en" sz="2800" dirty="0"/>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43</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indent="0" defTabSz="457200">
              <a:spcBef>
                <a:spcPts val="1000"/>
              </a:spcBef>
              <a:buSzPct val="80000"/>
              <a:buFont typeface="Wingdings 3" charset="2"/>
              <a:buChar char=""/>
            </a:pPr>
            <a:r>
              <a:rPr lang="en-US" dirty="0"/>
              <a:t>Completing and refining the options for expansion units.</a:t>
            </a:r>
          </a:p>
          <a:p>
            <a:pPr marL="0" indent="0" defTabSz="457200">
              <a:spcBef>
                <a:spcPts val="1000"/>
              </a:spcBef>
              <a:buSzPct val="80000"/>
              <a:buFont typeface="Wingdings 3" charset="2"/>
              <a:buChar char=""/>
            </a:pPr>
            <a:r>
              <a:rPr lang="en-US" dirty="0"/>
              <a:t>OSC Formatting for easier multi-platform use cases.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44</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34FA10D-5116-47B4-A70E-776435251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lumMod val="9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B2718AAE-52B9-4DD9-9D83-A9C975C9D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226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49FF39B1-9689-44AE-A803-7B90A059D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82363" cy="5143500"/>
          </a:xfrm>
          <a:custGeom>
            <a:avLst/>
            <a:gdLst>
              <a:gd name="connsiteX0" fmla="*/ 7031769 w 8376484"/>
              <a:gd name="connsiteY0" fmla="*/ 0 h 6858001"/>
              <a:gd name="connsiteX1" fmla="*/ 8375307 w 8376484"/>
              <a:gd name="connsiteY1" fmla="*/ 0 h 6858001"/>
              <a:gd name="connsiteX2" fmla="*/ 8350262 w 8376484"/>
              <a:gd name="connsiteY2" fmla="*/ 155677 h 6858001"/>
              <a:gd name="connsiteX3" fmla="*/ 8326393 w 8376484"/>
              <a:gd name="connsiteY3" fmla="*/ 310668 h 6858001"/>
              <a:gd name="connsiteX4" fmla="*/ 8303029 w 8376484"/>
              <a:gd name="connsiteY4" fmla="*/ 466344 h 6858001"/>
              <a:gd name="connsiteX5" fmla="*/ 8283026 w 8376484"/>
              <a:gd name="connsiteY5" fmla="*/ 622707 h 6858001"/>
              <a:gd name="connsiteX6" fmla="*/ 8262855 w 8376484"/>
              <a:gd name="connsiteY6" fmla="*/ 778383 h 6858001"/>
              <a:gd name="connsiteX7" fmla="*/ 8244029 w 8376484"/>
              <a:gd name="connsiteY7" fmla="*/ 934746 h 6858001"/>
              <a:gd name="connsiteX8" fmla="*/ 8227893 w 8376484"/>
              <a:gd name="connsiteY8" fmla="*/ 1089051 h 6858001"/>
              <a:gd name="connsiteX9" fmla="*/ 8212597 w 8376484"/>
              <a:gd name="connsiteY9" fmla="*/ 1245413 h 6858001"/>
              <a:gd name="connsiteX10" fmla="*/ 8198645 w 8376484"/>
              <a:gd name="connsiteY10" fmla="*/ 1401090 h 6858001"/>
              <a:gd name="connsiteX11" fmla="*/ 8186543 w 8376484"/>
              <a:gd name="connsiteY11" fmla="*/ 1554023 h 6858001"/>
              <a:gd name="connsiteX12" fmla="*/ 8174440 w 8376484"/>
              <a:gd name="connsiteY12" fmla="*/ 1709014 h 6858001"/>
              <a:gd name="connsiteX13" fmla="*/ 8164355 w 8376484"/>
              <a:gd name="connsiteY13" fmla="*/ 1861947 h 6858001"/>
              <a:gd name="connsiteX14" fmla="*/ 8156455 w 8376484"/>
              <a:gd name="connsiteY14" fmla="*/ 2014881 h 6858001"/>
              <a:gd name="connsiteX15" fmla="*/ 8148218 w 8376484"/>
              <a:gd name="connsiteY15" fmla="*/ 2167128 h 6858001"/>
              <a:gd name="connsiteX16" fmla="*/ 8141327 w 8376484"/>
              <a:gd name="connsiteY16" fmla="*/ 2318004 h 6858001"/>
              <a:gd name="connsiteX17" fmla="*/ 8136452 w 8376484"/>
              <a:gd name="connsiteY17" fmla="*/ 2467509 h 6858001"/>
              <a:gd name="connsiteX18" fmla="*/ 8132250 w 8376484"/>
              <a:gd name="connsiteY18" fmla="*/ 2617013 h 6858001"/>
              <a:gd name="connsiteX19" fmla="*/ 8128216 w 8376484"/>
              <a:gd name="connsiteY19" fmla="*/ 2765146 h 6858001"/>
              <a:gd name="connsiteX20" fmla="*/ 8126367 w 8376484"/>
              <a:gd name="connsiteY20" fmla="*/ 2911221 h 6858001"/>
              <a:gd name="connsiteX21" fmla="*/ 8124350 w 8376484"/>
              <a:gd name="connsiteY21" fmla="*/ 3057297 h 6858001"/>
              <a:gd name="connsiteX22" fmla="*/ 8123341 w 8376484"/>
              <a:gd name="connsiteY22" fmla="*/ 3201315 h 6858001"/>
              <a:gd name="connsiteX23" fmla="*/ 8124350 w 8376484"/>
              <a:gd name="connsiteY23" fmla="*/ 3343961 h 6858001"/>
              <a:gd name="connsiteX24" fmla="*/ 8124350 w 8376484"/>
              <a:gd name="connsiteY24" fmla="*/ 3485236 h 6858001"/>
              <a:gd name="connsiteX25" fmla="*/ 8126367 w 8376484"/>
              <a:gd name="connsiteY25" fmla="*/ 3625139 h 6858001"/>
              <a:gd name="connsiteX26" fmla="*/ 8129392 w 8376484"/>
              <a:gd name="connsiteY26" fmla="*/ 3762299 h 6858001"/>
              <a:gd name="connsiteX27" fmla="*/ 8132250 w 8376484"/>
              <a:gd name="connsiteY27" fmla="*/ 3898087 h 6858001"/>
              <a:gd name="connsiteX28" fmla="*/ 8135444 w 8376484"/>
              <a:gd name="connsiteY28" fmla="*/ 4031133 h 6858001"/>
              <a:gd name="connsiteX29" fmla="*/ 8140318 w 8376484"/>
              <a:gd name="connsiteY29" fmla="*/ 4163492 h 6858001"/>
              <a:gd name="connsiteX30" fmla="*/ 8145529 w 8376484"/>
              <a:gd name="connsiteY30" fmla="*/ 4293793 h 6858001"/>
              <a:gd name="connsiteX31" fmla="*/ 8150235 w 8376484"/>
              <a:gd name="connsiteY31" fmla="*/ 4421352 h 6858001"/>
              <a:gd name="connsiteX32" fmla="*/ 8163515 w 8376484"/>
              <a:gd name="connsiteY32" fmla="*/ 4670298 h 6858001"/>
              <a:gd name="connsiteX33" fmla="*/ 8177634 w 8376484"/>
              <a:gd name="connsiteY33" fmla="*/ 4908956 h 6858001"/>
              <a:gd name="connsiteX34" fmla="*/ 8192426 w 8376484"/>
              <a:gd name="connsiteY34" fmla="*/ 5138013 h 6858001"/>
              <a:gd name="connsiteX35" fmla="*/ 8208731 w 8376484"/>
              <a:gd name="connsiteY35" fmla="*/ 5354726 h 6858001"/>
              <a:gd name="connsiteX36" fmla="*/ 8225708 w 8376484"/>
              <a:gd name="connsiteY36" fmla="*/ 5561838 h 6858001"/>
              <a:gd name="connsiteX37" fmla="*/ 8244029 w 8376484"/>
              <a:gd name="connsiteY37" fmla="*/ 5753862 h 6858001"/>
              <a:gd name="connsiteX38" fmla="*/ 8262015 w 8376484"/>
              <a:gd name="connsiteY38" fmla="*/ 5934227 h 6858001"/>
              <a:gd name="connsiteX39" fmla="*/ 8280000 w 8376484"/>
              <a:gd name="connsiteY39" fmla="*/ 6100191 h 6858001"/>
              <a:gd name="connsiteX40" fmla="*/ 8296977 w 8376484"/>
              <a:gd name="connsiteY40" fmla="*/ 6252438 h 6858001"/>
              <a:gd name="connsiteX41" fmla="*/ 8313114 w 8376484"/>
              <a:gd name="connsiteY41" fmla="*/ 6387541 h 6858001"/>
              <a:gd name="connsiteX42" fmla="*/ 8328410 w 8376484"/>
              <a:gd name="connsiteY42" fmla="*/ 6509613 h 6858001"/>
              <a:gd name="connsiteX43" fmla="*/ 8341185 w 8376484"/>
              <a:gd name="connsiteY43" fmla="*/ 6612483 h 6858001"/>
              <a:gd name="connsiteX44" fmla="*/ 8353287 w 8376484"/>
              <a:gd name="connsiteY44" fmla="*/ 6698894 h 6858001"/>
              <a:gd name="connsiteX45" fmla="*/ 8370601 w 8376484"/>
              <a:gd name="connsiteY45" fmla="*/ 6817538 h 6858001"/>
              <a:gd name="connsiteX46" fmla="*/ 8376484 w 8376484"/>
              <a:gd name="connsiteY46" fmla="*/ 6858000 h 6858001"/>
              <a:gd name="connsiteX47" fmla="*/ 7471130 w 8376484"/>
              <a:gd name="connsiteY47" fmla="*/ 6858000 h 6858001"/>
              <a:gd name="connsiteX48" fmla="*/ 7471130 w 8376484"/>
              <a:gd name="connsiteY48" fmla="*/ 6858001 h 6858001"/>
              <a:gd name="connsiteX49" fmla="*/ 1380566 w 8376484"/>
              <a:gd name="connsiteY49" fmla="*/ 6858001 h 6858001"/>
              <a:gd name="connsiteX50" fmla="*/ 1380566 w 8376484"/>
              <a:gd name="connsiteY50" fmla="*/ 6858000 h 6858001"/>
              <a:gd name="connsiteX51" fmla="*/ 0 w 8376484"/>
              <a:gd name="connsiteY51" fmla="*/ 6858000 h 6858001"/>
              <a:gd name="connsiteX52" fmla="*/ 0 w 8376484"/>
              <a:gd name="connsiteY52" fmla="*/ 0 h 6858001"/>
              <a:gd name="connsiteX53" fmla="*/ 1917290 w 8376484"/>
              <a:gd name="connsiteY53" fmla="*/ 0 h 6858001"/>
              <a:gd name="connsiteX54" fmla="*/ 1917290 w 8376484"/>
              <a:gd name="connsiteY54" fmla="*/ 1 h 6858001"/>
              <a:gd name="connsiteX55" fmla="*/ 7031769 w 8376484"/>
              <a:gd name="connsiteY5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376484" h="6858001">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ln>
            <a:noFill/>
          </a:ln>
        </p:spPr>
        <p:txBody>
          <a:bodyPr rtlCol="0" anchor="ctr"/>
          <a:lstStyle/>
          <a:p>
            <a:pPr algn="ctr"/>
            <a:endParaRPr lang="en-US"/>
          </a:p>
        </p:txBody>
      </p:sp>
      <p:sp>
        <p:nvSpPr>
          <p:cNvPr id="28" name="Rectangle 27">
            <a:extLst>
              <a:ext uri="{FF2B5EF4-FFF2-40B4-BE49-F238E27FC236}">
                <a16:creationId xmlns:a16="http://schemas.microsoft.com/office/drawing/2014/main" id="{6C74A888-48BE-4604-BB14-E6C5E9D0F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0D8F3A8-AFB3-9D90-88DB-85A23991218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45</a:t>
            </a:fld>
            <a:endParaRPr lang="en-US" sz="2800" b="0" i="0" kern="1200">
              <a:solidFill>
                <a:srgbClr val="FFFFFF"/>
              </a:solidFill>
              <a:latin typeface="+mn-lt"/>
              <a:ea typeface="+mn-ea"/>
              <a:cs typeface="+mn-cs"/>
            </a:endParaRPr>
          </a:p>
        </p:txBody>
      </p:sp>
      <p:sp>
        <p:nvSpPr>
          <p:cNvPr id="5" name="Title 4">
            <a:extLst>
              <a:ext uri="{FF2B5EF4-FFF2-40B4-BE49-F238E27FC236}">
                <a16:creationId xmlns:a16="http://schemas.microsoft.com/office/drawing/2014/main" id="{5EAA4AB5-59A7-41F5-5E6B-DC0919B780DC}"/>
              </a:ext>
            </a:extLst>
          </p:cNvPr>
          <p:cNvSpPr>
            <a:spLocks noGrp="1"/>
          </p:cNvSpPr>
          <p:nvPr>
            <p:ph type="title"/>
          </p:nvPr>
        </p:nvSpPr>
        <p:spPr>
          <a:xfrm>
            <a:off x="737423" y="704214"/>
            <a:ext cx="4972607" cy="3735071"/>
          </a:xfrm>
        </p:spPr>
        <p:txBody>
          <a:bodyPr vert="horz" lIns="91440" tIns="45720" rIns="91440" bIns="45720" rtlCol="0" anchor="ctr">
            <a:normAutofit/>
          </a:bodyPr>
          <a:lstStyle/>
          <a:p>
            <a:pPr algn="r" defTabSz="457200">
              <a:spcBef>
                <a:spcPct val="0"/>
              </a:spcBef>
            </a:pPr>
            <a:r>
              <a:rPr lang="en-US" sz="7200" b="0" i="0" kern="1200" dirty="0">
                <a:solidFill>
                  <a:schemeClr val="tx2"/>
                </a:solidFill>
                <a:latin typeface="+mj-lt"/>
                <a:ea typeface="+mj-ea"/>
                <a:cs typeface="+mj-cs"/>
              </a:rPr>
              <a:t>Final Notes</a:t>
            </a:r>
          </a:p>
        </p:txBody>
      </p:sp>
    </p:spTree>
    <p:extLst>
      <p:ext uri="{BB962C8B-B14F-4D97-AF65-F5344CB8AC3E}">
        <p14:creationId xmlns:p14="http://schemas.microsoft.com/office/powerpoint/2010/main" val="1695307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484584" y="1871276"/>
            <a:ext cx="3639741" cy="2034417"/>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46</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47</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48</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Recent 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a:xfrm>
            <a:off x="489347" y="1293375"/>
            <a:ext cx="2210150" cy="432197"/>
          </a:xfrm>
        </p:spPr>
        <p:txBody>
          <a:bodyPr/>
          <a:lstStyle/>
          <a:p>
            <a:r>
              <a:rPr lang="en-US" dirty="0"/>
              <a:t>Pre-20</a:t>
            </a:r>
            <a:r>
              <a:rPr lang="en-US" baseline="30000" dirty="0"/>
              <a:t>th</a:t>
            </a:r>
            <a:r>
              <a:rPr lang="en-US" dirty="0"/>
              <a:t> Century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a:xfrm>
            <a:off x="503984" y="1724858"/>
            <a:ext cx="2195513" cy="2692004"/>
          </a:xfrm>
        </p:spPr>
        <p:txBody>
          <a:bodyPr/>
          <a:lstStyle/>
          <a:p>
            <a:pPr marL="171450" indent="-171450">
              <a:buFont typeface="Wingdings" pitchFamily="2" charset="2"/>
              <a:buChar char="Ø"/>
            </a:pPr>
            <a:r>
              <a:rPr lang="en-US" dirty="0"/>
              <a:t>Completely acoustic.</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a:t>
            </a:r>
          </a:p>
          <a:p>
            <a:pPr marL="171450" indent="-171450">
              <a:buFont typeface="Wingdings" pitchFamily="2" charset="2"/>
              <a:buChar char="Ø"/>
            </a:pPr>
            <a:r>
              <a:rPr lang="en-US" dirty="0"/>
              <a:t>Expansion of instrument families</a:t>
            </a: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1240" y="1292661"/>
            <a:ext cx="2397274" cy="432197"/>
          </a:xfrm>
        </p:spPr>
        <p:txBody>
          <a:bodyPr/>
          <a:lstStyle/>
          <a:p>
            <a:r>
              <a:rPr lang="en-US" dirty="0"/>
              <a:t>20</a:t>
            </a:r>
            <a:r>
              <a:rPr lang="en-US" baseline="30000" dirty="0"/>
              <a:t>th</a:t>
            </a:r>
            <a:r>
              <a:rPr lang="en-US" dirty="0"/>
              <a:t> Century</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a:xfrm>
            <a:off x="2868839" y="1701998"/>
            <a:ext cx="2210096" cy="2692004"/>
          </a:xfrm>
        </p:spPr>
        <p:txBody>
          <a:bodyPr/>
          <a:lstStyle/>
          <a:p>
            <a:pPr marL="171450" indent="-171450">
              <a:buFont typeface="Wingdings" pitchFamily="2" charset="2"/>
              <a:buChar char="Ø"/>
            </a:pPr>
            <a:r>
              <a:rPr lang="en-US" dirty="0"/>
              <a:t>Early electronics</a:t>
            </a:r>
          </a:p>
          <a:p>
            <a:pPr marL="171450" indent="-171450">
              <a:buFont typeface="Wingdings" pitchFamily="2" charset="2"/>
              <a:buChar char="Ø"/>
            </a:pPr>
            <a:r>
              <a:rPr lang="en-US" dirty="0"/>
              <a:t>Became more powerful as electronics and computers improved. </a:t>
            </a:r>
          </a:p>
          <a:p>
            <a:pPr marL="171450" indent="-171450">
              <a:buFont typeface="Wingdings" pitchFamily="2" charset="2"/>
              <a:buChar char="Ø"/>
            </a:pPr>
            <a:r>
              <a:rPr lang="en-US" dirty="0"/>
              <a:t>Prepared Piano</a:t>
            </a:r>
          </a:p>
          <a:p>
            <a:pPr marL="171450" indent="-171450">
              <a:buFont typeface="Wingdings" pitchFamily="2" charset="2"/>
              <a:buChar char="Ø"/>
            </a:pPr>
            <a:r>
              <a:rPr lang="en-US" dirty="0"/>
              <a:t>Amplification</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21</a:t>
            </a:r>
            <a:r>
              <a:rPr lang="en-US" baseline="30000" dirty="0"/>
              <a:t>st</a:t>
            </a:r>
            <a:r>
              <a:rPr lang="en-US" dirty="0"/>
              <a:t> Century (so far)</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a:xfrm>
            <a:off x="5343525" y="1879402"/>
            <a:ext cx="2199085" cy="2692004"/>
          </a:xfrm>
        </p:spPr>
        <p:txBody>
          <a:bodyPr/>
          <a:lstStyle/>
          <a:p>
            <a:pPr marL="171450" indent="-171450">
              <a:buFont typeface="Wingdings" pitchFamily="2" charset="2"/>
              <a:buChar char="Ø"/>
            </a:pPr>
            <a:r>
              <a:rPr lang="en-US" dirty="0"/>
              <a:t>Largely Electronic.</a:t>
            </a:r>
          </a:p>
          <a:p>
            <a:pPr marL="171450" indent="-171450">
              <a:buFont typeface="Wingdings" pitchFamily="2" charset="2"/>
              <a:buChar char="Ø"/>
            </a:pPr>
            <a:r>
              <a:rPr lang="en-US" dirty="0"/>
              <a:t>Exploring new timbres and instrument functionality with new technology.</a:t>
            </a:r>
          </a:p>
          <a:p>
            <a:pPr marL="171450" indent="-171450">
              <a:buFont typeface="Wingdings" pitchFamily="2" charset="2"/>
              <a:buChar char="Ø"/>
            </a:pPr>
            <a:r>
              <a:rPr lang="en-US" dirty="0"/>
              <a:t>MIGSI Trumpet, </a:t>
            </a:r>
            <a:r>
              <a:rPr lang="en-US" dirty="0" err="1"/>
              <a:t>SABRe</a:t>
            </a:r>
            <a:r>
              <a:rPr lang="en-US" dirty="0"/>
              <a:t>, Overtone Violin, </a:t>
            </a:r>
            <a:r>
              <a:rPr lang="en-US" dirty="0" err="1"/>
              <a:t>MataSax</a:t>
            </a:r>
            <a:endParaRPr lang="en-US" dirty="0"/>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A General Historical Context</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pic>
        <p:nvPicPr>
          <p:cNvPr id="12" name="Picture 11" descr="Timeline">
            <a:extLst>
              <a:ext uri="{FF2B5EF4-FFF2-40B4-BE49-F238E27FC236}">
                <a16:creationId xmlns:a16="http://schemas.microsoft.com/office/drawing/2014/main" id="{8127F945-F0DC-2CA8-0CC8-29EA5559B54C}"/>
              </a:ext>
            </a:extLst>
          </p:cNvPr>
          <p:cNvPicPr>
            <a:picLocks noChangeAspect="1"/>
          </p:cNvPicPr>
          <p:nvPr/>
        </p:nvPicPr>
        <p:blipFill>
          <a:blip r:embed="rId3"/>
          <a:stretch>
            <a:fillRect/>
          </a:stretch>
        </p:blipFill>
        <p:spPr>
          <a:xfrm>
            <a:off x="1033406" y="3225404"/>
            <a:ext cx="7077187" cy="1918096"/>
          </a:xfrm>
          <a:prstGeom prst="rect">
            <a:avLst/>
          </a:prstGeom>
        </p:spPr>
      </p:pic>
    </p:spTree>
    <p:extLst>
      <p:ext uri="{BB962C8B-B14F-4D97-AF65-F5344CB8AC3E}">
        <p14:creationId xmlns:p14="http://schemas.microsoft.com/office/powerpoint/2010/main" val="20779661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5</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is Cybernetic About it?</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a:bodyPr>
          <a:lstStyle/>
          <a:p>
            <a:pPr defTabSz="457200">
              <a:spcBef>
                <a:spcPts val="1000"/>
              </a:spcBef>
              <a:buSzPct val="80000"/>
              <a:buFont typeface="Wingdings 3" charset="2"/>
              <a:buChar char=""/>
            </a:pPr>
            <a:r>
              <a:rPr lang="en-US" dirty="0"/>
              <a:t>Cybernetic: </a:t>
            </a:r>
            <a:r>
              <a:rPr lang="en-US" i="1" dirty="0"/>
              <a:t>The science of communications and automatic control systems in both machines and living things </a:t>
            </a:r>
            <a:r>
              <a:rPr lang="en-US" dirty="0"/>
              <a:t>– Oxford Dictionary</a:t>
            </a:r>
          </a:p>
          <a:p>
            <a:pPr lvl="1" defTabSz="457200">
              <a:spcBef>
                <a:spcPts val="1000"/>
              </a:spcBef>
              <a:buSzPct val="80000"/>
              <a:buFont typeface="Wingdings 3" charset="2"/>
              <a:buChar char=""/>
            </a:pPr>
            <a:r>
              <a:rPr lang="en-US" dirty="0"/>
              <a:t>Definition ca. 1948 from the Greek “Kubernetes” meaning captain, pilot, conductor, etc.</a:t>
            </a:r>
          </a:p>
          <a:p>
            <a:pPr marL="114300" indent="0" defTabSz="457200">
              <a:spcBef>
                <a:spcPts val="1000"/>
              </a:spcBef>
              <a:buSzPct val="80000"/>
              <a:buNone/>
            </a:pPr>
            <a:endParaRPr lang="en-US" dirty="0"/>
          </a:p>
          <a:p>
            <a:pPr defTabSz="457200">
              <a:spcBef>
                <a:spcPts val="1000"/>
              </a:spcBef>
              <a:buSzPct val="80000"/>
              <a:buFont typeface="Wingdings 3" charset="2"/>
              <a:buChar char=""/>
            </a:pPr>
            <a:endParaRPr lang="en-US" dirty="0"/>
          </a:p>
          <a:p>
            <a:pPr defTabSz="457200">
              <a:spcBef>
                <a:spcPts val="1000"/>
              </a:spcBef>
              <a:buSzPct val="80000"/>
              <a:buFont typeface="Wingdings 3" charset="2"/>
              <a:buChar char=""/>
            </a:pPr>
            <a:r>
              <a:rPr lang="en-US" dirty="0"/>
              <a:t>The Cyberinet is used to collect performance data and automatically control the audio processing and other electronic elements of an electroacoustic performance.</a:t>
            </a:r>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6</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fontScale="90000"/>
          </a:bodyPr>
          <a:lstStyle/>
          <a:p>
            <a:pPr marL="0" lvl="0" indent="0" algn="r" defTabSz="457200">
              <a:spcBef>
                <a:spcPct val="0"/>
              </a:spcBef>
              <a:spcAft>
                <a:spcPts val="0"/>
              </a:spcAft>
            </a:pPr>
            <a:r>
              <a:rPr lang="en-US" sz="3300" b="0" i="0" kern="1200" dirty="0">
                <a:solidFill>
                  <a:schemeClr val="tx1"/>
                </a:solidFill>
                <a:latin typeface="+mj-lt"/>
                <a:ea typeface="+mj-ea"/>
                <a:cs typeface="+mj-cs"/>
              </a:rPr>
              <a:t>So, what does that mean?</a:t>
            </a:r>
            <a:br>
              <a:rPr lang="en-US" sz="3300" b="0" i="0" kern="1200" dirty="0">
                <a:solidFill>
                  <a:schemeClr val="tx1"/>
                </a:solidFill>
                <a:latin typeface="+mj-lt"/>
                <a:ea typeface="+mj-ea"/>
                <a:cs typeface="+mj-cs"/>
              </a:rPr>
            </a:br>
            <a:br>
              <a:rPr lang="en-US" sz="3300" b="0" i="0" kern="1200" dirty="0">
                <a:solidFill>
                  <a:schemeClr val="tx1"/>
                </a:solidFill>
                <a:latin typeface="+mj-lt"/>
                <a:ea typeface="+mj-ea"/>
                <a:cs typeface="+mj-cs"/>
              </a:rPr>
            </a:br>
            <a:r>
              <a:rPr lang="en-US" sz="3300" b="0" i="0" kern="1200" dirty="0">
                <a:solidFill>
                  <a:schemeClr val="tx1"/>
                </a:solidFill>
                <a:latin typeface="+mj-lt"/>
                <a:ea typeface="+mj-ea"/>
                <a:cs typeface="+mj-cs"/>
              </a:rPr>
              <a:t>What does the Cybernet do?</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Creates sound and control possibilities with minimal additional knowledge.</a:t>
            </a:r>
          </a:p>
          <a:p>
            <a:pPr marL="0" lvl="0" indent="0" defTabSz="457200">
              <a:spcBef>
                <a:spcPts val="1000"/>
              </a:spcBef>
              <a:buSzPct val="80000"/>
              <a:buFont typeface="Wingdings 3" charset="2"/>
              <a:buChar char=""/>
            </a:pPr>
            <a:r>
              <a:rPr lang="en-US" dirty="0"/>
              <a:t>Components are all common-place and use standard pin spacings.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7</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Easy to implement.</a:t>
            </a:r>
          </a:p>
          <a:p>
            <a:pPr marL="0" lvl="0" indent="0" defTabSz="457200">
              <a:spcBef>
                <a:spcPts val="1000"/>
              </a:spcBef>
              <a:buSzPct val="80000"/>
              <a:buFont typeface="Wingdings 3" charset="2"/>
              <a:buChar char=""/>
            </a:pPr>
            <a:r>
              <a:rPr lang="en-US" dirty="0"/>
              <a:t>Does not reduce the Clarinet’s capabilities.</a:t>
            </a:r>
          </a:p>
          <a:p>
            <a:pPr marL="0" lvl="0" indent="0" defTabSz="457200">
              <a:spcBef>
                <a:spcPts val="1000"/>
              </a:spcBef>
              <a:buSzPct val="80000"/>
              <a:buFont typeface="Wingdings 3" charset="2"/>
              <a:buChar char=""/>
            </a:pPr>
            <a:r>
              <a:rPr lang="en-US" dirty="0"/>
              <a:t>Can easily add harmonic capabilities to the Clarinet.</a:t>
            </a:r>
          </a:p>
          <a:p>
            <a:pPr marL="0" lvl="0" indent="0" defTabSz="457200">
              <a:spcBef>
                <a:spcPts val="1000"/>
              </a:spcBef>
              <a:buSzPct val="80000"/>
              <a:buFont typeface="Wingdings 3" charset="2"/>
              <a:buChar char=""/>
            </a:pPr>
            <a:r>
              <a:rPr lang="en-US" dirty="0"/>
              <a:t>Intuitive controls.</a:t>
            </a:r>
          </a:p>
          <a:p>
            <a:pPr marL="0" lvl="0" indent="0" defTabSz="457200">
              <a:spcBef>
                <a:spcPts val="1000"/>
              </a:spcBef>
              <a:buSzPct val="80000"/>
              <a:buFont typeface="Wingdings 3" charset="2"/>
              <a:buChar char=""/>
            </a:pPr>
            <a:r>
              <a:rPr lang="en-US" dirty="0"/>
              <a:t>Can be used by performers, composers, and programmers.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8</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1939</TotalTime>
  <Words>1731</Words>
  <Application>Microsoft Office PowerPoint</Application>
  <PresentationFormat>On-screen Show (16:9)</PresentationFormat>
  <Paragraphs>256</Paragraphs>
  <Slides>50</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Oswald</vt:lpstr>
      <vt:lpstr>Futura Medium</vt:lpstr>
      <vt:lpstr>Wingdings 3</vt:lpstr>
      <vt:lpstr>Wingdings</vt:lpstr>
      <vt:lpstr>Century Gothic</vt:lpstr>
      <vt:lpstr>Arial</vt:lpstr>
      <vt:lpstr>Ion</vt:lpstr>
      <vt:lpstr>The main event will begin soon.  Please take your seat.  Access the event program and music scores with this  QR code =&gt;  </vt:lpstr>
      <vt:lpstr>Raindrops on a Tin Roof: Exploring the Cyberinet</vt:lpstr>
      <vt:lpstr>Augmented Instruments</vt:lpstr>
      <vt:lpstr>What is an Augmented Instrument?</vt:lpstr>
      <vt:lpstr>Recent Eras of Augmented Instruments</vt:lpstr>
      <vt:lpstr>Cybernetic + Clarinet</vt:lpstr>
      <vt:lpstr>What is Cybernetic About it?</vt:lpstr>
      <vt:lpstr>So, what does that mean?  What does the Cybernet do?</vt:lpstr>
      <vt:lpstr>Why use this Instrument?</vt:lpstr>
      <vt:lpstr>Creating the Cyberinet</vt:lpstr>
      <vt:lpstr>OEM Components    OEM Components are standardized to be compatible with each other. </vt:lpstr>
      <vt:lpstr>PowerPoint Presentation</vt:lpstr>
      <vt:lpstr>PowerPoint Presentation</vt:lpstr>
      <vt:lpstr>PowerPoint Presentation</vt:lpstr>
      <vt:lpstr>Future Optional add-ons</vt:lpstr>
      <vt:lpstr>Music</vt:lpstr>
      <vt:lpstr>Puzzle of a Park (2023)</vt:lpstr>
      <vt:lpstr>PowerPoint Presentation</vt:lpstr>
      <vt:lpstr>Assembling the Units</vt:lpstr>
      <vt:lpstr>Assembling the Unit</vt:lpstr>
      <vt:lpstr>PowerPoint Presentation</vt:lpstr>
      <vt:lpstr>PowerPoint Presentation</vt:lpstr>
      <vt:lpstr>How the Cyberinet works</vt:lpstr>
      <vt:lpstr>Collects data</vt:lpstr>
      <vt:lpstr>PowerPoint Presentation</vt:lpstr>
      <vt:lpstr>Transmits wirelessly</vt:lpstr>
      <vt:lpstr>Performer Opinions</vt:lpstr>
      <vt:lpstr>Music</vt:lpstr>
      <vt:lpstr>Ethereal Presence (2022)</vt:lpstr>
      <vt:lpstr>PowerPoint Presentation</vt:lpstr>
      <vt:lpstr>Computer Processing</vt:lpstr>
      <vt:lpstr>Processing/Manipulation in Max</vt:lpstr>
      <vt:lpstr>Max Patches Continued</vt:lpstr>
      <vt:lpstr>PowerPoint Presentation</vt:lpstr>
      <vt:lpstr>PowerPoint Presentation</vt:lpstr>
      <vt:lpstr>Sending data to other programs</vt:lpstr>
      <vt:lpstr>Online Resources</vt:lpstr>
      <vt:lpstr>Github Repo</vt:lpstr>
      <vt:lpstr>Code, Patches and Diagrams</vt:lpstr>
      <vt:lpstr>Music</vt:lpstr>
      <vt:lpstr>Raindrops on a Tin Roof (2022-2023)</vt:lpstr>
      <vt:lpstr>PowerPoint Presentation</vt:lpstr>
      <vt:lpstr>PowerPoint Presentation</vt:lpstr>
      <vt:lpstr>Future Directions</vt:lpstr>
      <vt:lpstr>Potential Future Directions Include:</vt:lpstr>
      <vt:lpstr>Final Notes</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A Bardin</cp:lastModifiedBy>
  <cp:revision>46</cp:revision>
  <dcterms:modified xsi:type="dcterms:W3CDTF">2023-04-12T04:13:08Z</dcterms:modified>
</cp:coreProperties>
</file>